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468" r:id="rId2"/>
    <p:sldId id="498" r:id="rId3"/>
    <p:sldId id="533" r:id="rId4"/>
    <p:sldId id="567" r:id="rId5"/>
    <p:sldId id="545" r:id="rId6"/>
    <p:sldId id="502" r:id="rId7"/>
    <p:sldId id="535" r:id="rId8"/>
    <p:sldId id="536" r:id="rId9"/>
    <p:sldId id="553" r:id="rId10"/>
    <p:sldId id="546" r:id="rId11"/>
    <p:sldId id="566" r:id="rId12"/>
    <p:sldId id="565" r:id="rId13"/>
    <p:sldId id="547" r:id="rId14"/>
    <p:sldId id="548" r:id="rId15"/>
    <p:sldId id="549" r:id="rId16"/>
    <p:sldId id="550" r:id="rId17"/>
    <p:sldId id="551" r:id="rId18"/>
    <p:sldId id="552" r:id="rId19"/>
    <p:sldId id="543" r:id="rId20"/>
    <p:sldId id="555" r:id="rId21"/>
    <p:sldId id="557" r:id="rId22"/>
    <p:sldId id="556" r:id="rId23"/>
    <p:sldId id="558" r:id="rId24"/>
    <p:sldId id="559" r:id="rId25"/>
    <p:sldId id="560" r:id="rId26"/>
    <p:sldId id="562" r:id="rId27"/>
    <p:sldId id="561" r:id="rId28"/>
    <p:sldId id="563" r:id="rId29"/>
    <p:sldId id="564" r:id="rId30"/>
    <p:sldId id="264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AVID BENAVIDES SANCHEZ" initials="DDBS" lastIdx="1" clrIdx="0">
    <p:extLst>
      <p:ext uri="{19B8F6BF-5375-455C-9EA6-DF929625EA0E}">
        <p15:presenceInfo xmlns:p15="http://schemas.microsoft.com/office/powerpoint/2012/main" userId="DANIEL DAVID BENAVIDES 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FFFF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63" d="100"/>
          <a:sy n="63" d="100"/>
        </p:scale>
        <p:origin x="3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12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46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96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943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851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8822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631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5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19/07/2023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get-dart" TargetMode="External"/><Relationship Id="rId2" Type="http://schemas.openxmlformats.org/officeDocument/2006/relationships/hyperlink" Target="https://www.galisteocantero.com/instalar-dart-window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</a:t>
            </a:r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art – Sintaxis básica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3637656" y="2228671"/>
            <a:ext cx="4916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 err="1">
                <a:latin typeface="Work Sans Light" pitchFamily="2" charset="77"/>
              </a:rPr>
              <a:t>Null</a:t>
            </a:r>
            <a:r>
              <a:rPr lang="es-CO" sz="7200" dirty="0">
                <a:latin typeface="Work Sans Light" pitchFamily="2" charset="77"/>
              </a:rPr>
              <a:t> Safety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843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Null</a:t>
            </a:r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 safety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574570" y="1731587"/>
            <a:ext cx="42018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Null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Safety es una mejora de la seguridad y el rendimiento para los lenguajes de programación en los que es implementado. 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Esta mejora se logra mediante el uso de anotaciones de tipos estáticos para prevenir que los valores de tipo nulo se propaguen por los datos.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8F595E-E067-EF0C-83FA-57A42720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036" y="1915197"/>
            <a:ext cx="53721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1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812908" y="2228671"/>
            <a:ext cx="6566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Tipos de datos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9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Números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736079" y="1939087"/>
            <a:ext cx="10397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Dart permite que los números sean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int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(enteros) o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double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(decimales). Tanto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int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como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double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permiten números positivos y negativos.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77B0B4-4FB3-89A2-46F1-6217CDFF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2" y="3150017"/>
            <a:ext cx="9782442" cy="22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3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Cadenas de caracteres - </a:t>
            </a:r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String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908018"/>
            <a:ext cx="8902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Las cadenas de caracteres en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dart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, se presentan de la siguiente manera: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616CDC-B926-6671-677F-A3853A98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53" y="2628293"/>
            <a:ext cx="7046294" cy="36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Interpolación de cadenas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908018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Cada lenguaje tiene su propia forma de interpolar dos o más palabras o caracteres. En Dart, se puede poner el valor de una expresión o variable dentro de una cadena de la siguiente forma: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96A4CB-6655-0729-FCAE-F1112187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86" y="3089837"/>
            <a:ext cx="8997427" cy="30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6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Booleanos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908018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Al igual que otros lenguajes de programación, en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dart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los booleanos tiene dos valores true o false.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C390CA-1D36-7785-6A19-7C362F13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3044121"/>
            <a:ext cx="10424160" cy="160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9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Listas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908018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Quizás la colección más común en casi todos los lenguajes de programación es el array, o grupo ordenado de objetos. En Dart, los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arrays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son objetos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List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, por lo que la mayoría de la gente los llama simplemente listas.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Los literales de lista Dart se denotan por una lista de expresiones o valores separados por comas, encerrados entre corchetes ([ ]). Aquí hay una simple lista Dart: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278020-E56B-E14D-0E43-24531FE7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568" y="4027201"/>
            <a:ext cx="7659445" cy="25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5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Mapas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908018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MapasEn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general, un mapa es un objeto que asocia claves y valores. Tanto las claves como los valores pueden ser cualquier tipo de objeto. Cada clave aparece una sola vez, pero se puede utilizar el mismo valor varias veces.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1B4693-417F-4BFA-68BC-9225105C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89" y="3046861"/>
            <a:ext cx="8071821" cy="346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30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72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CO" kern="1200" dirty="0">
                <a:solidFill>
                  <a:srgbClr val="38AA00"/>
                </a:solidFill>
                <a:latin typeface="Work Sans Black" panose="020B0604020202020204" pitchFamily="2" charset="0"/>
              </a:rPr>
              <a:t>Actividad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3725FE-E9C0-4887-F08E-7DA89ED9E589}"/>
              </a:ext>
            </a:extLst>
          </p:cNvPr>
          <p:cNvSpPr txBox="1"/>
          <p:nvPr/>
        </p:nvSpPr>
        <p:spPr>
          <a:xfrm>
            <a:off x="765051" y="16891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Crea una lista llamada amigos donde almacenes 5 nombres y edades.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kumimoji="0" lang="es-MX" sz="1700" b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Light" pitchFamily="2" charset="0"/>
              </a:rPr>
              <a:t>Crea una variable llamada </a:t>
            </a:r>
            <a:r>
              <a:rPr kumimoji="0" lang="es-MX" sz="1700" b="0" u="none" strike="noStrike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Light" pitchFamily="2" charset="0"/>
              </a:rPr>
              <a:t>promedioEdades</a:t>
            </a:r>
            <a:r>
              <a:rPr kumimoji="0" lang="es-MX" sz="1700" b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Light" pitchFamily="2" charset="0"/>
              </a:rPr>
              <a:t> donde halles el promedio de las edades.</a:t>
            </a:r>
            <a:endParaRPr kumimoji="0" lang="es-CO" sz="1700" b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 Light" pitchFamily="2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6DCADDD-8233-6ED7-0CCE-8F557A045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11053" y="810603"/>
            <a:ext cx="6014185" cy="5236793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6A29F91C-4931-32CC-09A4-C8A3CF651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-80874"/>
            <a:ext cx="1771897" cy="16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8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674244" y="2228671"/>
            <a:ext cx="6843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¿Qué es Dart? 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🤔 Cara Pensativa Emoji">
            <a:extLst>
              <a:ext uri="{FF2B5EF4-FFF2-40B4-BE49-F238E27FC236}">
                <a16:creationId xmlns:a16="http://schemas.microsoft.com/office/drawing/2014/main" id="{60CA617D-F845-2F22-D2BE-65B18334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622" y="2464857"/>
            <a:ext cx="727956" cy="72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511805" y="2228671"/>
            <a:ext cx="11168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Entrada y salida de datos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75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Salida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908018"/>
            <a:ext cx="887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Para mostrar datos por consola solo basta con usar la función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print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().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EA8B09-9F95-0774-A1C9-C83759A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3087878"/>
            <a:ext cx="53721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84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Entrada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908018"/>
            <a:ext cx="50409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Para ingresar datos por consola es necesario utilizar la función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readLineSync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(). 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Es necesario importar el paquete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dart:io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 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D4867D-CA45-BFD0-5F50-6ED51514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1" y="3339594"/>
            <a:ext cx="5567082" cy="29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64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992454" y="2228671"/>
            <a:ext cx="6207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Condicionales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807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Condicionales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908018"/>
            <a:ext cx="10279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Podemos usar condicionales en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dart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de la misma forma que en leguajes como java, c#, entre otros.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AE380-C4CF-2DC6-9EFF-1A95878E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945" y="2633223"/>
            <a:ext cx="4584477" cy="37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16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72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CO" kern="1200" dirty="0">
                <a:solidFill>
                  <a:srgbClr val="38AA00"/>
                </a:solidFill>
                <a:latin typeface="Work Sans Black" panose="020B0604020202020204" pitchFamily="2" charset="0"/>
              </a:rPr>
              <a:t>Actividad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3725FE-E9C0-4887-F08E-7DA89ED9E589}"/>
              </a:ext>
            </a:extLst>
          </p:cNvPr>
          <p:cNvSpPr txBox="1"/>
          <p:nvPr/>
        </p:nvSpPr>
        <p:spPr>
          <a:xfrm>
            <a:off x="407229" y="1535667"/>
            <a:ext cx="3879240" cy="384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Usando condicionales simula el juego de piedra, papel o tijeras.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endParaRPr lang="es-MX" sz="1700" dirty="0">
              <a:solidFill>
                <a:srgbClr val="FFFFFF"/>
              </a:solidFill>
              <a:latin typeface="Work Sans Light" pitchFamily="2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En el caso de la computadora se debe usar </a:t>
            </a:r>
            <a:r>
              <a:rPr lang="es-MX" sz="1700" dirty="0" err="1">
                <a:solidFill>
                  <a:srgbClr val="FFFFFF"/>
                </a:solidFill>
                <a:latin typeface="Work Sans Light" pitchFamily="2" charset="0"/>
              </a:rPr>
              <a:t>Random</a:t>
            </a: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(). 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lang="es-MX" sz="1700" dirty="0" err="1">
                <a:solidFill>
                  <a:srgbClr val="FFFFFF"/>
                </a:solidFill>
                <a:latin typeface="Work Sans Light" pitchFamily="2" charset="0"/>
              </a:rPr>
              <a:t>Ej</a:t>
            </a: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: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lang="es-MX" sz="1700" dirty="0" err="1">
                <a:solidFill>
                  <a:srgbClr val="FFFFFF"/>
                </a:solidFill>
                <a:latin typeface="Work Sans Light" pitchFamily="2" charset="0"/>
              </a:rPr>
              <a:t>var</a:t>
            </a: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 opciones = [‘piedra', ‘papel', ‘tijera'];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defRPr/>
            </a:pPr>
            <a:r>
              <a:rPr lang="es-MX" sz="1700" dirty="0" err="1">
                <a:solidFill>
                  <a:srgbClr val="FFFFFF"/>
                </a:solidFill>
                <a:latin typeface="Work Sans Light" pitchFamily="2" charset="0"/>
              </a:rPr>
              <a:t>var</a:t>
            </a: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 computadora = opciones[</a:t>
            </a:r>
            <a:r>
              <a:rPr lang="es-MX" sz="1700" dirty="0" err="1">
                <a:solidFill>
                  <a:srgbClr val="FFFFFF"/>
                </a:solidFill>
                <a:latin typeface="Work Sans Light" pitchFamily="2" charset="0"/>
              </a:rPr>
              <a:t>Random</a:t>
            </a: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().</a:t>
            </a:r>
            <a:r>
              <a:rPr lang="es-MX" sz="1700" dirty="0" err="1">
                <a:solidFill>
                  <a:srgbClr val="FFFFFF"/>
                </a:solidFill>
                <a:latin typeface="Work Sans Light" pitchFamily="2" charset="0"/>
              </a:rPr>
              <a:t>nextInt</a:t>
            </a: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(3)];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6DCADDD-8233-6ED7-0CCE-8F557A045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11053" y="810603"/>
            <a:ext cx="6014185" cy="5236793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6A29F91C-4931-32CC-09A4-C8A3CF651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-80874"/>
            <a:ext cx="1771897" cy="16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5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708468" y="2228671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Ciclos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6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Ciclos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908018"/>
            <a:ext cx="10279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Podemos usar ciclos en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dart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de la misma forma que en leguajes como java, c#, entre otros.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3724C2-CF14-247B-BD48-9AEF4D40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1" y="2899477"/>
            <a:ext cx="4199879" cy="19524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C88C2D7-4729-DD3B-99E2-A0880BB4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511" y="2899477"/>
            <a:ext cx="2742248" cy="26816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8714A12-5B92-D9AF-1F1E-530F5BEAC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340" y="2929608"/>
            <a:ext cx="2833517" cy="265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5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3792353" y="2228671"/>
            <a:ext cx="4607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Funciones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Funciones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249220" y="1606979"/>
            <a:ext cx="46562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Dart es un verdadero lenguaje orientado a objetos, por lo que incluso las funciones son objetos y tienen un tipo,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Function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 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Esto significa que las funciones pueden ser asignadas a variables o pasadas como argumentos a otras funciones.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595FB6-9443-5E26-1EFB-B16A3957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65" y="1606979"/>
            <a:ext cx="4554071" cy="49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Dart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658869"/>
            <a:ext cx="5639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Dart es un lenguaje de programación de propósito general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desarrollado por Google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 Puede utilizarlo para desarrollar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aplicaciones web, de servidor, de escritorio y aplicaciones móviles para iOS y Android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</a:t>
            </a:r>
          </a:p>
          <a:p>
            <a:pPr lvl="0" algn="just"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Dart es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rápido y fácil de aprender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 Aunque Dart tiene algunas características únicas, cualquier conocimiento que traigas de otros lenguajes orientados a objetos o de estilo C será inmediatamente aplicable.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B7964C8-2452-0F78-BE33-2C45BD987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11776" y="1977289"/>
            <a:ext cx="5639764" cy="413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Instalación de </a:t>
            </a:r>
            <a:r>
              <a:rPr lang="es-CO" dirty="0" smtClean="0">
                <a:solidFill>
                  <a:schemeClr val="bg1"/>
                </a:solidFill>
                <a:latin typeface="Work Sans Medium" pitchFamily="2" charset="77"/>
              </a:rPr>
              <a:t>Dart</a:t>
            </a:r>
            <a:r>
              <a:rPr lang="en-001" dirty="0" smtClean="0">
                <a:solidFill>
                  <a:schemeClr val="bg1"/>
                </a:solidFill>
                <a:latin typeface="Work Sans Medium" pitchFamily="2" charset="77"/>
              </a:rPr>
              <a:t> Sin Chocolatey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6196" y="1546816"/>
            <a:ext cx="603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hlinkClick r:id="rId2"/>
              </a:rPr>
              <a:t>Instalar </a:t>
            </a:r>
            <a:r>
              <a:rPr lang="es-CO" dirty="0" err="1">
                <a:hlinkClick r:id="rId2"/>
              </a:rPr>
              <a:t>dart</a:t>
            </a:r>
            <a:r>
              <a:rPr lang="es-CO" dirty="0">
                <a:hlinkClick r:id="rId2"/>
              </a:rPr>
              <a:t> en Windows sin </a:t>
            </a:r>
            <a:r>
              <a:rPr lang="es-CO" dirty="0" err="1">
                <a:hlinkClick r:id="rId2"/>
              </a:rPr>
              <a:t>Chocolatey</a:t>
            </a:r>
            <a:r>
              <a:rPr lang="es-CO" dirty="0">
                <a:hlinkClick r:id="rId2"/>
              </a:rPr>
              <a:t> (galisteocantero.com)</a:t>
            </a:r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853440" y="2026920"/>
            <a:ext cx="42062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001" dirty="0" smtClean="0"/>
              <a:t>Descargar el archivo Zip desde la pagina de Dart. </a:t>
            </a:r>
            <a:r>
              <a:rPr lang="es-CO" dirty="0">
                <a:solidFill>
                  <a:prstClr val="black"/>
                </a:solidFill>
                <a:latin typeface="Work Sans Light" pitchFamily="2" charset="77"/>
                <a:hlinkClick r:id="rId3"/>
              </a:rPr>
              <a:t>https://dart.dev/get-dart</a:t>
            </a:r>
            <a:r>
              <a:rPr lang="es-CO" dirty="0">
                <a:solidFill>
                  <a:prstClr val="black"/>
                </a:solidFill>
                <a:latin typeface="Work Sans Light" pitchFamily="2" charset="77"/>
              </a:rPr>
              <a:t> </a:t>
            </a:r>
            <a:endParaRPr lang="en-001" dirty="0" smtClean="0"/>
          </a:p>
          <a:p>
            <a:pPr marL="342900" indent="-342900">
              <a:buAutoNum type="arabicPeriod"/>
            </a:pPr>
            <a:r>
              <a:rPr lang="en-001" dirty="0" smtClean="0"/>
              <a:t>Copiar el archivo en una ruta donde no pida permisos de administrador. Ejemplo : Disco C:</a:t>
            </a:r>
          </a:p>
          <a:p>
            <a:pPr marL="342900" indent="-342900">
              <a:buAutoNum type="arabicPeriod"/>
            </a:pPr>
            <a:r>
              <a:rPr lang="en-001" dirty="0" smtClean="0"/>
              <a:t>Editar variables de entorno del sistema.</a:t>
            </a:r>
          </a:p>
          <a:p>
            <a:pPr marL="342900" indent="-342900">
              <a:buAutoNum type="arabicPeriod"/>
            </a:pPr>
            <a:r>
              <a:rPr lang="en-001" dirty="0" smtClean="0"/>
              <a:t>Ir Opciones avanzadas – Variables de entorno</a:t>
            </a:r>
          </a:p>
          <a:p>
            <a:pPr marL="342900" indent="-342900">
              <a:buAutoNum type="arabicPeriod"/>
            </a:pPr>
            <a:r>
              <a:rPr lang="en-001" dirty="0" smtClean="0"/>
              <a:t>Seleccionamos Path, y luego clic en editar</a:t>
            </a:r>
          </a:p>
          <a:p>
            <a:pPr marL="342900" indent="-342900">
              <a:buAutoNum type="arabicPeriod"/>
            </a:pPr>
            <a:r>
              <a:rPr lang="en-001" dirty="0" smtClean="0"/>
              <a:t>7 Seleccionar nuevo, pegar la ruta copiada en el paso 2. y luego Aceptar</a:t>
            </a:r>
          </a:p>
          <a:p>
            <a:pPr marL="342900" indent="-342900">
              <a:buAutoNum type="arabicPeriod"/>
            </a:pPr>
            <a:r>
              <a:rPr lang="en-001" dirty="0" smtClean="0"/>
              <a:t>Ir Cmd, escribir </a:t>
            </a:r>
            <a:r>
              <a:rPr lang="es-CO" dirty="0" err="1"/>
              <a:t>dart</a:t>
            </a:r>
            <a:r>
              <a:rPr lang="es-CO" dirty="0"/>
              <a:t> </a:t>
            </a:r>
            <a:r>
              <a:rPr lang="en-001" dirty="0" smtClean="0"/>
              <a:t>--</a:t>
            </a:r>
            <a:r>
              <a:rPr lang="es-CO" dirty="0" smtClean="0"/>
              <a:t>versión</a:t>
            </a:r>
            <a:endParaRPr lang="en-001" dirty="0" smtClean="0"/>
          </a:p>
          <a:p>
            <a:pPr marL="342900" indent="-342900">
              <a:buAutoNum type="arabicPeriod"/>
            </a:pPr>
            <a:r>
              <a:rPr lang="en-001" dirty="0" smtClean="0"/>
              <a:t>Conectar Terminal PowerShell con VS Code</a:t>
            </a:r>
          </a:p>
          <a:p>
            <a:pPr marL="342900" indent="-342900">
              <a:buAutoNum type="arabicPeriod"/>
            </a:pPr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8AFB1B-6042-95BD-023E-207803EAC655}"/>
              </a:ext>
            </a:extLst>
          </p:cNvPr>
          <p:cNvSpPr txBox="1"/>
          <p:nvPr/>
        </p:nvSpPr>
        <p:spPr>
          <a:xfrm>
            <a:off x="6629050" y="1413479"/>
            <a:ext cx="48383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001" sz="20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</a:rPr>
              <a:t>9. </a:t>
            </a:r>
            <a:r>
              <a:rPr kumimoji="0" lang="es-CO" sz="2000" b="0" i="0" u="none" strike="noStrike" kern="1200" cap="none" spc="0" normalizeH="0" baseline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</a:rPr>
              <a:t>Da </a:t>
            </a:r>
            <a:r>
              <a:rPr kumimoji="0" lang="es-CO" sz="2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</a:rPr>
              <a:t>clic en ícono y selecciona la opción  </a:t>
            </a:r>
            <a:r>
              <a:rPr kumimoji="0" lang="es-CO" sz="2000" b="0" i="1" u="none" strike="noStrike" kern="1200" cap="none" spc="0" normalizeH="0" baseline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Light" pitchFamily="2" charset="77"/>
              </a:rPr>
              <a:t>configuración de la extensión.</a:t>
            </a:r>
            <a:r>
              <a:rPr kumimoji="0" lang="es-CO" sz="2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</a:rPr>
              <a:t> </a:t>
            </a:r>
          </a:p>
          <a:p>
            <a:pPr lvl="0" algn="just">
              <a:defRPr/>
            </a:pPr>
            <a:endParaRPr lang="es-CO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endParaRPr kumimoji="0" lang="es-CO" sz="20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</a:endParaRPr>
          </a:p>
          <a:p>
            <a:pPr lvl="0" algn="just">
              <a:defRPr/>
            </a:pPr>
            <a:endParaRPr lang="es-CO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endParaRPr kumimoji="0" lang="es-CO" sz="20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</a:endParaRPr>
          </a:p>
          <a:p>
            <a:pPr lvl="0" algn="just">
              <a:defRPr/>
            </a:pPr>
            <a:endParaRPr lang="en-001" sz="2000" dirty="0" smtClean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CO" sz="2000" dirty="0" smtClean="0">
                <a:solidFill>
                  <a:prstClr val="black"/>
                </a:solidFill>
                <a:latin typeface="Work Sans Light" pitchFamily="2" charset="77"/>
              </a:rPr>
              <a:t>Ubica </a:t>
            </a:r>
            <a:r>
              <a:rPr lang="es-CO" sz="2000" dirty="0">
                <a:solidFill>
                  <a:prstClr val="black"/>
                </a:solidFill>
                <a:latin typeface="Work Sans Light" pitchFamily="2" charset="77"/>
              </a:rPr>
              <a:t>en el menú la opción </a:t>
            </a:r>
            <a:r>
              <a:rPr lang="es-CO" sz="2000" i="1" dirty="0">
                <a:solidFill>
                  <a:srgbClr val="38AA00"/>
                </a:solidFill>
                <a:latin typeface="Work Sans Light" pitchFamily="2" charset="77"/>
              </a:rPr>
              <a:t>Run and </a:t>
            </a:r>
            <a:r>
              <a:rPr lang="es-CO" sz="2000" i="1" dirty="0" err="1">
                <a:solidFill>
                  <a:srgbClr val="38AA00"/>
                </a:solidFill>
                <a:latin typeface="Work Sans Light" pitchFamily="2" charset="77"/>
              </a:rPr>
              <a:t>Debug</a:t>
            </a:r>
            <a:r>
              <a:rPr lang="es-CO" sz="2000" i="1" dirty="0">
                <a:solidFill>
                  <a:srgbClr val="38AA00"/>
                </a:solidFill>
                <a:latin typeface="Work Sans Light" pitchFamily="2" charset="77"/>
              </a:rPr>
              <a:t>.</a:t>
            </a:r>
          </a:p>
          <a:p>
            <a:pPr lvl="0" algn="just">
              <a:defRPr/>
            </a:pPr>
            <a:r>
              <a:rPr lang="es-CO" sz="2000" dirty="0">
                <a:solidFill>
                  <a:prstClr val="black"/>
                </a:solidFill>
                <a:latin typeface="Work Sans Light" pitchFamily="2" charset="77"/>
              </a:rPr>
              <a:t>Dentro de ella, </a:t>
            </a:r>
            <a:r>
              <a:rPr lang="es-CO" sz="2000" i="1" dirty="0" err="1">
                <a:solidFill>
                  <a:srgbClr val="38AA00"/>
                </a:solidFill>
                <a:latin typeface="Work Sans Light" pitchFamily="2" charset="77"/>
              </a:rPr>
              <a:t>Dart:Cli</a:t>
            </a:r>
            <a:r>
              <a:rPr lang="es-CO" sz="2000" i="1" dirty="0">
                <a:solidFill>
                  <a:srgbClr val="38AA00"/>
                </a:solidFill>
                <a:latin typeface="Work Sans Light" pitchFamily="2" charset="77"/>
              </a:rPr>
              <a:t> </a:t>
            </a:r>
            <a:r>
              <a:rPr lang="es-CO" sz="2000" i="1" dirty="0" err="1">
                <a:solidFill>
                  <a:srgbClr val="38AA00"/>
                </a:solidFill>
                <a:latin typeface="Work Sans Light" pitchFamily="2" charset="77"/>
              </a:rPr>
              <a:t>Console</a:t>
            </a:r>
            <a:r>
              <a:rPr lang="es-CO" sz="2000" dirty="0">
                <a:solidFill>
                  <a:prstClr val="black"/>
                </a:solidFill>
                <a:latin typeface="Work Sans Light" pitchFamily="2" charset="77"/>
              </a:rPr>
              <a:t> y luego verifica que se encuentre seleccionada la opción </a:t>
            </a:r>
            <a:r>
              <a:rPr lang="es-CO" sz="2000" i="1" dirty="0">
                <a:solidFill>
                  <a:srgbClr val="38AA00"/>
                </a:solidFill>
                <a:latin typeface="Work Sans Light" pitchFamily="2" charset="77"/>
              </a:rPr>
              <a:t>terminal</a:t>
            </a:r>
            <a:r>
              <a:rPr lang="es-CO" sz="2000" dirty="0">
                <a:solidFill>
                  <a:prstClr val="black"/>
                </a:solidFill>
                <a:latin typeface="Work Sans Light" pitchFamily="2" charset="77"/>
              </a:rPr>
              <a:t>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F0E1727-0EB8-C597-04B8-001DF229A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50" y="5199131"/>
            <a:ext cx="5106714" cy="11522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225" y="2413278"/>
            <a:ext cx="370059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942204" y="2228671"/>
            <a:ext cx="10307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Creación del proyecto 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2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Creación del proyecto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2027916"/>
            <a:ext cx="10515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Vaya a la ubicación donde desea crear su proyecto y ejecute el siguiente comando en el terminal: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b="1" i="1" dirty="0" err="1">
                <a:solidFill>
                  <a:srgbClr val="38AA00"/>
                </a:solidFill>
                <a:latin typeface="Work Sans Light" pitchFamily="2" charset="77"/>
              </a:rPr>
              <a:t>dart</a:t>
            </a:r>
            <a:r>
              <a:rPr lang="es-MX" sz="2800" b="1" i="1" dirty="0">
                <a:solidFill>
                  <a:srgbClr val="38AA00"/>
                </a:solidFill>
                <a:latin typeface="Work Sans Light" pitchFamily="2" charset="77"/>
              </a:rPr>
              <a:t> </a:t>
            </a:r>
            <a:r>
              <a:rPr lang="es-MX" sz="2800" b="1" i="1" dirty="0" err="1">
                <a:solidFill>
                  <a:srgbClr val="38AA00"/>
                </a:solidFill>
                <a:latin typeface="Work Sans Light" pitchFamily="2" charset="77"/>
              </a:rPr>
              <a:t>create</a:t>
            </a:r>
            <a:r>
              <a:rPr lang="es-MX" sz="2800" b="1" i="1" dirty="0">
                <a:solidFill>
                  <a:srgbClr val="38AA00"/>
                </a:solidFill>
                <a:latin typeface="Work Sans Light" pitchFamily="2" charset="77"/>
              </a:rPr>
              <a:t> </a:t>
            </a:r>
            <a:r>
              <a:rPr lang="es-MX" sz="2800" b="1" i="1" dirty="0" err="1">
                <a:solidFill>
                  <a:srgbClr val="38AA00"/>
                </a:solidFill>
                <a:latin typeface="Work Sans Light" pitchFamily="2" charset="77"/>
              </a:rPr>
              <a:t>sintaxis_basica</a:t>
            </a:r>
            <a:endParaRPr lang="es-CO" sz="2000" b="1" i="1" dirty="0">
              <a:solidFill>
                <a:srgbClr val="38AA00"/>
              </a:solidFill>
              <a:latin typeface="Work Sans Light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FAA8E2-7DFE-9E7F-4EFD-27BE88D68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3634246"/>
            <a:ext cx="6096528" cy="15774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BF501B0-4CB2-762E-FD1A-24CE53CD9376}"/>
              </a:ext>
            </a:extLst>
          </p:cNvPr>
          <p:cNvSpPr txBox="1"/>
          <p:nvPr/>
        </p:nvSpPr>
        <p:spPr>
          <a:xfrm>
            <a:off x="656217" y="5701554"/>
            <a:ext cx="10413401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dirty="0"/>
              <a:t>💡Es importante que el nombre del proyecto no lleve tildes y ni espacios. Es recomendable escribirlo</a:t>
            </a:r>
            <a:r>
              <a:rPr lang="es-ES" dirty="0"/>
              <a:t> en minúsculas.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040004" y="2228671"/>
            <a:ext cx="41120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Variables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15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Variables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574569" y="1731587"/>
            <a:ext cx="67191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dart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podemos crear variables de varias maneras: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1. Estableciendo el tipo de dato</a:t>
            </a: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   </a:t>
            </a: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   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2. Infiriendo el tipo de dato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690F13-FC3F-4071-8044-7949B1EB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4" y="2819744"/>
            <a:ext cx="3223749" cy="11283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D6EFA6E-FF55-1D08-149E-2B6A2288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75" y="4593908"/>
            <a:ext cx="2603608" cy="13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0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Constantes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574570" y="1731587"/>
            <a:ext cx="42018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Dart tiene dos tipos diferentes de "variables" cuyos valores nunca cambian. Se declaran con las palabras clave </a:t>
            </a:r>
            <a:r>
              <a:rPr lang="es-MX" dirty="0" err="1">
                <a:solidFill>
                  <a:prstClr val="black"/>
                </a:solidFill>
                <a:latin typeface="Work Sans Light" pitchFamily="2" charset="77"/>
              </a:rPr>
              <a:t>const</a:t>
            </a: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 y </a:t>
            </a:r>
            <a:r>
              <a:rPr lang="es-MX" dirty="0" err="1">
                <a:solidFill>
                  <a:prstClr val="black"/>
                </a:solidFill>
                <a:latin typeface="Work Sans Light" pitchFamily="2" charset="77"/>
              </a:rPr>
              <a:t>ﬁnal</a:t>
            </a: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.</a:t>
            </a:r>
          </a:p>
          <a:p>
            <a:pPr lvl="0" algn="just">
              <a:defRPr/>
            </a:pPr>
            <a:endParaRPr kumimoji="0" lang="es-MX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  <a:p>
            <a:pPr lvl="0" algn="just">
              <a:defRPr/>
            </a:pPr>
            <a:r>
              <a:rPr kumimoji="0" lang="es-MX" b="1" i="0" u="none" strike="noStrike" kern="1200" cap="none" spc="0" normalizeH="0" baseline="0" noProof="0" dirty="0" err="1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Const</a:t>
            </a:r>
            <a:r>
              <a:rPr kumimoji="0" lang="es-MX" b="1" i="0" u="none" strike="noStrike" kern="120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 </a:t>
            </a:r>
          </a:p>
          <a:p>
            <a:pPr lvl="0" algn="just">
              <a:defRPr/>
            </a:pPr>
            <a:r>
              <a:rPr kumimoji="0" lang="es-MX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Las variables cuyo valor se puede cambiar se conocen como datos mutables. Los datos mutables tienen su lugar en los programas, pero también pueden plantear problemas.</a:t>
            </a:r>
          </a:p>
          <a:p>
            <a:pPr lvl="0" algn="just">
              <a:defRPr/>
            </a:pPr>
            <a:endParaRPr kumimoji="0" lang="es-CO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96E0A1C-5331-1AA8-6B0C-5F9DBC020BD5}"/>
              </a:ext>
            </a:extLst>
          </p:cNvPr>
          <p:cNvSpPr txBox="1"/>
          <p:nvPr/>
        </p:nvSpPr>
        <p:spPr>
          <a:xfrm>
            <a:off x="6096000" y="1604288"/>
            <a:ext cx="4693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b="1" dirty="0" err="1">
                <a:solidFill>
                  <a:srgbClr val="38AA00"/>
                </a:solidFill>
                <a:latin typeface="Work Sans Light" pitchFamily="2" charset="77"/>
              </a:rPr>
              <a:t>ﬁnal</a:t>
            </a:r>
            <a:endParaRPr lang="es-MX" b="1" dirty="0">
              <a:solidFill>
                <a:srgbClr val="38AA00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A menudo, usted sabe que va a querer una constante en su programa, pero no sabe cuál es su valor en tiempo de compilación. Sólo sabrá el valor después de que el programa comience a ejecutarse. Este tipo de constante se conoce como constante en tiempo de ejecución.</a:t>
            </a:r>
            <a:endParaRPr kumimoji="0" lang="es-CO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7F250E-CE4B-F854-76E8-FD9A153B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149" y="4690281"/>
            <a:ext cx="2833856" cy="13151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784D2A-31BE-6026-B862-35E76E78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58" y="5072684"/>
            <a:ext cx="2833856" cy="131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29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</TotalTime>
  <Words>891</Words>
  <Application>Microsoft Office PowerPoint</Application>
  <PresentationFormat>Panorámica</PresentationFormat>
  <Paragraphs>106</Paragraphs>
  <Slides>30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Work Sans</vt:lpstr>
      <vt:lpstr>Work Sans Black</vt:lpstr>
      <vt:lpstr>Work Sans Light</vt:lpstr>
      <vt:lpstr>Work Sans Medium</vt:lpstr>
      <vt:lpstr>Tema de Office</vt:lpstr>
      <vt:lpstr>Presentación de PowerPoint</vt:lpstr>
      <vt:lpstr>Presentación de PowerPoint</vt:lpstr>
      <vt:lpstr>Dart</vt:lpstr>
      <vt:lpstr>Instalación de Dart Sin Chocolatey</vt:lpstr>
      <vt:lpstr>Presentación de PowerPoint</vt:lpstr>
      <vt:lpstr>Creación del proyecto</vt:lpstr>
      <vt:lpstr>Presentación de PowerPoint</vt:lpstr>
      <vt:lpstr>Variables</vt:lpstr>
      <vt:lpstr>Constantes</vt:lpstr>
      <vt:lpstr>Presentación de PowerPoint</vt:lpstr>
      <vt:lpstr>Null safety</vt:lpstr>
      <vt:lpstr>Presentación de PowerPoint</vt:lpstr>
      <vt:lpstr>Números</vt:lpstr>
      <vt:lpstr>Cadenas de caracteres - String</vt:lpstr>
      <vt:lpstr>Interpolación de cadenas</vt:lpstr>
      <vt:lpstr>Booleanos</vt:lpstr>
      <vt:lpstr>Listas</vt:lpstr>
      <vt:lpstr>Mapas</vt:lpstr>
      <vt:lpstr>Presentación de PowerPoint</vt:lpstr>
      <vt:lpstr>Presentación de PowerPoint</vt:lpstr>
      <vt:lpstr>Salida de datos</vt:lpstr>
      <vt:lpstr>Entrada de datos</vt:lpstr>
      <vt:lpstr>Presentación de PowerPoint</vt:lpstr>
      <vt:lpstr>Condicionales</vt:lpstr>
      <vt:lpstr>Presentación de PowerPoint</vt:lpstr>
      <vt:lpstr>Presentación de PowerPoint</vt:lpstr>
      <vt:lpstr>Ciclos</vt:lpstr>
      <vt:lpstr>Presentación de PowerPoint</vt:lpstr>
      <vt:lpstr>Funciones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47</cp:revision>
  <dcterms:created xsi:type="dcterms:W3CDTF">2020-10-01T23:51:28Z</dcterms:created>
  <dcterms:modified xsi:type="dcterms:W3CDTF">2023-07-19T22:00:55Z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